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1"/>
  </p:handoutMasterIdLst>
  <p:sldIdLst>
    <p:sldId id="267" r:id="rId2"/>
    <p:sldId id="270" r:id="rId3"/>
    <p:sldId id="271" r:id="rId4"/>
    <p:sldId id="272" r:id="rId5"/>
    <p:sldId id="273" r:id="rId6"/>
    <p:sldId id="275" r:id="rId7"/>
    <p:sldId id="262" r:id="rId8"/>
    <p:sldId id="276" r:id="rId9"/>
    <p:sldId id="27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B65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2" d="100"/>
          <a:sy n="62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CC3BD-2950-41FE-9DEE-E700A41016E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EAB792D-F73F-4D53-A1F7-9F63C53FA277}">
      <dgm:prSet phldrT="[Texto]" custT="1"/>
      <dgm:spPr/>
      <dgm:t>
        <a:bodyPr/>
        <a:lstStyle/>
        <a:p>
          <a:r>
            <a:rPr lang="en-GB" sz="2000" b="1" noProof="0" dirty="0">
              <a:solidFill>
                <a:schemeClr val="bg1"/>
              </a:solidFill>
            </a:rPr>
            <a:t>Services Provided</a:t>
          </a:r>
          <a:r>
            <a:rPr lang="pt-PT" sz="2000" b="1" dirty="0">
              <a:solidFill>
                <a:schemeClr val="bg1"/>
              </a:solidFill>
            </a:rPr>
            <a:t>:</a:t>
          </a:r>
        </a:p>
      </dgm:t>
    </dgm:pt>
    <dgm:pt modelId="{F37701B5-A2A0-4065-B855-E371F2CB3A22}" type="parTrans" cxnId="{C33FF81A-DD93-454F-923A-9417111CF9ED}">
      <dgm:prSet/>
      <dgm:spPr/>
      <dgm:t>
        <a:bodyPr/>
        <a:lstStyle/>
        <a:p>
          <a:endParaRPr lang="pt-PT"/>
        </a:p>
      </dgm:t>
    </dgm:pt>
    <dgm:pt modelId="{189E9DF7-5CDC-44A0-A2C6-00F4A0D836EA}" type="sibTrans" cxnId="{C33FF81A-DD93-454F-923A-9417111CF9ED}">
      <dgm:prSet/>
      <dgm:spPr/>
      <dgm:t>
        <a:bodyPr/>
        <a:lstStyle/>
        <a:p>
          <a:endParaRPr lang="pt-PT"/>
        </a:p>
      </dgm:t>
    </dgm:pt>
    <dgm:pt modelId="{99DDB2EA-66AE-4E15-B33C-C40B37738700}" type="pres">
      <dgm:prSet presAssocID="{B56CC3BD-2950-41FE-9DEE-E700A41016EE}" presName="Name0" presStyleCnt="0">
        <dgm:presLayoutVars>
          <dgm:dir/>
          <dgm:animLvl val="lvl"/>
          <dgm:resizeHandles val="exact"/>
        </dgm:presLayoutVars>
      </dgm:prSet>
      <dgm:spPr/>
    </dgm:pt>
    <dgm:pt modelId="{243900A1-3A11-4D16-9474-33E202E82161}" type="pres">
      <dgm:prSet presAssocID="{B56CC3BD-2950-41FE-9DEE-E700A41016EE}" presName="dummy" presStyleCnt="0"/>
      <dgm:spPr/>
    </dgm:pt>
    <dgm:pt modelId="{2910644F-DACD-4FC1-AFDD-BA931E39978C}" type="pres">
      <dgm:prSet presAssocID="{B56CC3BD-2950-41FE-9DEE-E700A41016EE}" presName="linH" presStyleCnt="0"/>
      <dgm:spPr/>
    </dgm:pt>
    <dgm:pt modelId="{7B686A64-7768-4BB2-A36B-C160406BF085}" type="pres">
      <dgm:prSet presAssocID="{B56CC3BD-2950-41FE-9DEE-E700A41016EE}" presName="padding1" presStyleCnt="0"/>
      <dgm:spPr/>
    </dgm:pt>
    <dgm:pt modelId="{59D90A78-F405-490E-9C6A-FCADDA923D15}" type="pres">
      <dgm:prSet presAssocID="{0EAB792D-F73F-4D53-A1F7-9F63C53FA277}" presName="linV" presStyleCnt="0"/>
      <dgm:spPr/>
    </dgm:pt>
    <dgm:pt modelId="{3EDEAA4F-3DCD-42D9-B5D7-4148A4C80499}" type="pres">
      <dgm:prSet presAssocID="{0EAB792D-F73F-4D53-A1F7-9F63C53FA277}" presName="spVertical1" presStyleCnt="0"/>
      <dgm:spPr/>
    </dgm:pt>
    <dgm:pt modelId="{BB43A849-7C8D-4CD7-84C5-3356FEED376D}" type="pres">
      <dgm:prSet presAssocID="{0EAB792D-F73F-4D53-A1F7-9F63C53FA277}" presName="parTx" presStyleLbl="revTx" presStyleIdx="0" presStyleCnt="1" custScaleX="109077" custLinFactNeighborX="-10767" custLinFactNeighborY="-3460">
        <dgm:presLayoutVars>
          <dgm:chMax val="0"/>
          <dgm:chPref val="0"/>
          <dgm:bulletEnabled val="1"/>
        </dgm:presLayoutVars>
      </dgm:prSet>
      <dgm:spPr/>
    </dgm:pt>
    <dgm:pt modelId="{918973C0-F0C4-48A4-BAA0-5CF48E242461}" type="pres">
      <dgm:prSet presAssocID="{0EAB792D-F73F-4D53-A1F7-9F63C53FA277}" presName="spVertical2" presStyleCnt="0"/>
      <dgm:spPr/>
    </dgm:pt>
    <dgm:pt modelId="{A71E1493-75EC-414F-82D7-ED079AF0644E}" type="pres">
      <dgm:prSet presAssocID="{0EAB792D-F73F-4D53-A1F7-9F63C53FA277}" presName="spVertical3" presStyleCnt="0"/>
      <dgm:spPr/>
    </dgm:pt>
    <dgm:pt modelId="{852E4DA9-46D1-44C6-B205-10DB88DE8C2B}" type="pres">
      <dgm:prSet presAssocID="{B56CC3BD-2950-41FE-9DEE-E700A41016EE}" presName="padding2" presStyleCnt="0"/>
      <dgm:spPr/>
    </dgm:pt>
    <dgm:pt modelId="{D10A7A7A-1D59-4658-B253-6275A4B8830C}" type="pres">
      <dgm:prSet presAssocID="{B56CC3BD-2950-41FE-9DEE-E700A41016EE}" presName="negArrow" presStyleCnt="0"/>
      <dgm:spPr/>
    </dgm:pt>
    <dgm:pt modelId="{AAB18EF1-0170-4E74-ACD7-6775BA46CCF1}" type="pres">
      <dgm:prSet presAssocID="{B56CC3BD-2950-41FE-9DEE-E700A41016EE}" presName="backgroundArrow" presStyleLbl="node1" presStyleIdx="0" presStyleCnt="1" custLinFactNeighborX="13356" custLinFactNeighborY="6"/>
      <dgm:spPr/>
    </dgm:pt>
  </dgm:ptLst>
  <dgm:cxnLst>
    <dgm:cxn modelId="{C33FF81A-DD93-454F-923A-9417111CF9ED}" srcId="{B56CC3BD-2950-41FE-9DEE-E700A41016EE}" destId="{0EAB792D-F73F-4D53-A1F7-9F63C53FA277}" srcOrd="0" destOrd="0" parTransId="{F37701B5-A2A0-4065-B855-E371F2CB3A22}" sibTransId="{189E9DF7-5CDC-44A0-A2C6-00F4A0D836EA}"/>
    <dgm:cxn modelId="{C44691AE-8FE3-4215-99D5-38946629BA0B}" type="presOf" srcId="{0EAB792D-F73F-4D53-A1F7-9F63C53FA277}" destId="{BB43A849-7C8D-4CD7-84C5-3356FEED376D}" srcOrd="0" destOrd="0" presId="urn:microsoft.com/office/officeart/2005/8/layout/hProcess3"/>
    <dgm:cxn modelId="{03B042C4-CFC5-476E-984D-6554B793E445}" type="presOf" srcId="{B56CC3BD-2950-41FE-9DEE-E700A41016EE}" destId="{99DDB2EA-66AE-4E15-B33C-C40B37738700}" srcOrd="0" destOrd="0" presId="urn:microsoft.com/office/officeart/2005/8/layout/hProcess3"/>
    <dgm:cxn modelId="{EB66F822-DE50-4790-A51D-A0D147D8E47E}" type="presParOf" srcId="{99DDB2EA-66AE-4E15-B33C-C40B37738700}" destId="{243900A1-3A11-4D16-9474-33E202E82161}" srcOrd="0" destOrd="0" presId="urn:microsoft.com/office/officeart/2005/8/layout/hProcess3"/>
    <dgm:cxn modelId="{9D962BDC-B17F-4617-8B72-164D7F0120A9}" type="presParOf" srcId="{99DDB2EA-66AE-4E15-B33C-C40B37738700}" destId="{2910644F-DACD-4FC1-AFDD-BA931E39978C}" srcOrd="1" destOrd="0" presId="urn:microsoft.com/office/officeart/2005/8/layout/hProcess3"/>
    <dgm:cxn modelId="{F3EE586E-D257-44D8-927C-802528D321B5}" type="presParOf" srcId="{2910644F-DACD-4FC1-AFDD-BA931E39978C}" destId="{7B686A64-7768-4BB2-A36B-C160406BF085}" srcOrd="0" destOrd="0" presId="urn:microsoft.com/office/officeart/2005/8/layout/hProcess3"/>
    <dgm:cxn modelId="{7CFFE0A8-6E13-4F5F-AA66-6659993D8CCF}" type="presParOf" srcId="{2910644F-DACD-4FC1-AFDD-BA931E39978C}" destId="{59D90A78-F405-490E-9C6A-FCADDA923D15}" srcOrd="1" destOrd="0" presId="urn:microsoft.com/office/officeart/2005/8/layout/hProcess3"/>
    <dgm:cxn modelId="{5FBF6BDA-86AB-4FAD-B332-71BF29DC6CAA}" type="presParOf" srcId="{59D90A78-F405-490E-9C6A-FCADDA923D15}" destId="{3EDEAA4F-3DCD-42D9-B5D7-4148A4C80499}" srcOrd="0" destOrd="0" presId="urn:microsoft.com/office/officeart/2005/8/layout/hProcess3"/>
    <dgm:cxn modelId="{8E876E70-8D24-47E0-A0C6-5B548F48C39C}" type="presParOf" srcId="{59D90A78-F405-490E-9C6A-FCADDA923D15}" destId="{BB43A849-7C8D-4CD7-84C5-3356FEED376D}" srcOrd="1" destOrd="0" presId="urn:microsoft.com/office/officeart/2005/8/layout/hProcess3"/>
    <dgm:cxn modelId="{F1D8469B-83B2-4176-B996-5848E430E147}" type="presParOf" srcId="{59D90A78-F405-490E-9C6A-FCADDA923D15}" destId="{918973C0-F0C4-48A4-BAA0-5CF48E242461}" srcOrd="2" destOrd="0" presId="urn:microsoft.com/office/officeart/2005/8/layout/hProcess3"/>
    <dgm:cxn modelId="{6EAE35A1-B2E2-4775-868D-65552D864AC6}" type="presParOf" srcId="{59D90A78-F405-490E-9C6A-FCADDA923D15}" destId="{A71E1493-75EC-414F-82D7-ED079AF0644E}" srcOrd="3" destOrd="0" presId="urn:microsoft.com/office/officeart/2005/8/layout/hProcess3"/>
    <dgm:cxn modelId="{372C6C9B-198F-421E-A02F-96FA110084A5}" type="presParOf" srcId="{2910644F-DACD-4FC1-AFDD-BA931E39978C}" destId="{852E4DA9-46D1-44C6-B205-10DB88DE8C2B}" srcOrd="2" destOrd="0" presId="urn:microsoft.com/office/officeart/2005/8/layout/hProcess3"/>
    <dgm:cxn modelId="{0C97ED47-3023-458D-AA40-3EC77B928CC0}" type="presParOf" srcId="{2910644F-DACD-4FC1-AFDD-BA931E39978C}" destId="{D10A7A7A-1D59-4658-B253-6275A4B8830C}" srcOrd="3" destOrd="0" presId="urn:microsoft.com/office/officeart/2005/8/layout/hProcess3"/>
    <dgm:cxn modelId="{9B8395DF-26D2-4EFE-8E07-00A2A6112BB4}" type="presParOf" srcId="{2910644F-DACD-4FC1-AFDD-BA931E39978C}" destId="{AAB18EF1-0170-4E74-ACD7-6775BA46CCF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6CC3BD-2950-41FE-9DEE-E700A41016E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0EAB792D-F73F-4D53-A1F7-9F63C53FA277}">
      <dgm:prSet phldrT="[Texto]" custT="1"/>
      <dgm:spPr/>
      <dgm:t>
        <a:bodyPr/>
        <a:lstStyle/>
        <a:p>
          <a:r>
            <a:rPr lang="en-GB" sz="2200" b="1" noProof="0" dirty="0"/>
            <a:t>Tax</a:t>
          </a:r>
          <a:r>
            <a:rPr lang="pt-PT" sz="2200" b="1" dirty="0"/>
            <a:t> </a:t>
          </a:r>
          <a:r>
            <a:rPr lang="en-GB" sz="2200" b="1" noProof="0" dirty="0"/>
            <a:t>System + Foreign Investors</a:t>
          </a:r>
          <a:r>
            <a:rPr lang="pt-PT" sz="2200" b="1" dirty="0"/>
            <a:t>:</a:t>
          </a:r>
        </a:p>
      </dgm:t>
    </dgm:pt>
    <dgm:pt modelId="{F37701B5-A2A0-4065-B855-E371F2CB3A22}" type="parTrans" cxnId="{C33FF81A-DD93-454F-923A-9417111CF9ED}">
      <dgm:prSet/>
      <dgm:spPr/>
      <dgm:t>
        <a:bodyPr/>
        <a:lstStyle/>
        <a:p>
          <a:endParaRPr lang="pt-PT"/>
        </a:p>
      </dgm:t>
    </dgm:pt>
    <dgm:pt modelId="{189E9DF7-5CDC-44A0-A2C6-00F4A0D836EA}" type="sibTrans" cxnId="{C33FF81A-DD93-454F-923A-9417111CF9ED}">
      <dgm:prSet/>
      <dgm:spPr/>
      <dgm:t>
        <a:bodyPr/>
        <a:lstStyle/>
        <a:p>
          <a:endParaRPr lang="pt-PT"/>
        </a:p>
      </dgm:t>
    </dgm:pt>
    <dgm:pt modelId="{99DDB2EA-66AE-4E15-B33C-C40B37738700}" type="pres">
      <dgm:prSet presAssocID="{B56CC3BD-2950-41FE-9DEE-E700A41016EE}" presName="Name0" presStyleCnt="0">
        <dgm:presLayoutVars>
          <dgm:dir/>
          <dgm:animLvl val="lvl"/>
          <dgm:resizeHandles val="exact"/>
        </dgm:presLayoutVars>
      </dgm:prSet>
      <dgm:spPr/>
    </dgm:pt>
    <dgm:pt modelId="{243900A1-3A11-4D16-9474-33E202E82161}" type="pres">
      <dgm:prSet presAssocID="{B56CC3BD-2950-41FE-9DEE-E700A41016EE}" presName="dummy" presStyleCnt="0"/>
      <dgm:spPr/>
    </dgm:pt>
    <dgm:pt modelId="{2910644F-DACD-4FC1-AFDD-BA931E39978C}" type="pres">
      <dgm:prSet presAssocID="{B56CC3BD-2950-41FE-9DEE-E700A41016EE}" presName="linH" presStyleCnt="0"/>
      <dgm:spPr/>
    </dgm:pt>
    <dgm:pt modelId="{7B686A64-7768-4BB2-A36B-C160406BF085}" type="pres">
      <dgm:prSet presAssocID="{B56CC3BD-2950-41FE-9DEE-E700A41016EE}" presName="padding1" presStyleCnt="0"/>
      <dgm:spPr/>
    </dgm:pt>
    <dgm:pt modelId="{59D90A78-F405-490E-9C6A-FCADDA923D15}" type="pres">
      <dgm:prSet presAssocID="{0EAB792D-F73F-4D53-A1F7-9F63C53FA277}" presName="linV" presStyleCnt="0"/>
      <dgm:spPr/>
    </dgm:pt>
    <dgm:pt modelId="{3EDEAA4F-3DCD-42D9-B5D7-4148A4C80499}" type="pres">
      <dgm:prSet presAssocID="{0EAB792D-F73F-4D53-A1F7-9F63C53FA277}" presName="spVertical1" presStyleCnt="0"/>
      <dgm:spPr/>
    </dgm:pt>
    <dgm:pt modelId="{BB43A849-7C8D-4CD7-84C5-3356FEED376D}" type="pres">
      <dgm:prSet presAssocID="{0EAB792D-F73F-4D53-A1F7-9F63C53FA277}" presName="parTx" presStyleLbl="revTx" presStyleIdx="0" presStyleCnt="1" custScaleX="93157" custScaleY="80457" custLinFactNeighborX="-7960" custLinFactNeighborY="-2670">
        <dgm:presLayoutVars>
          <dgm:chMax val="0"/>
          <dgm:chPref val="0"/>
          <dgm:bulletEnabled val="1"/>
        </dgm:presLayoutVars>
      </dgm:prSet>
      <dgm:spPr/>
    </dgm:pt>
    <dgm:pt modelId="{918973C0-F0C4-48A4-BAA0-5CF48E242461}" type="pres">
      <dgm:prSet presAssocID="{0EAB792D-F73F-4D53-A1F7-9F63C53FA277}" presName="spVertical2" presStyleCnt="0"/>
      <dgm:spPr/>
    </dgm:pt>
    <dgm:pt modelId="{A71E1493-75EC-414F-82D7-ED079AF0644E}" type="pres">
      <dgm:prSet presAssocID="{0EAB792D-F73F-4D53-A1F7-9F63C53FA277}" presName="spVertical3" presStyleCnt="0"/>
      <dgm:spPr/>
    </dgm:pt>
    <dgm:pt modelId="{852E4DA9-46D1-44C6-B205-10DB88DE8C2B}" type="pres">
      <dgm:prSet presAssocID="{B56CC3BD-2950-41FE-9DEE-E700A41016EE}" presName="padding2" presStyleCnt="0"/>
      <dgm:spPr/>
    </dgm:pt>
    <dgm:pt modelId="{D10A7A7A-1D59-4658-B253-6275A4B8830C}" type="pres">
      <dgm:prSet presAssocID="{B56CC3BD-2950-41FE-9DEE-E700A41016EE}" presName="negArrow" presStyleCnt="0"/>
      <dgm:spPr/>
    </dgm:pt>
    <dgm:pt modelId="{AAB18EF1-0170-4E74-ACD7-6775BA46CCF1}" type="pres">
      <dgm:prSet presAssocID="{B56CC3BD-2950-41FE-9DEE-E700A41016EE}" presName="backgroundArrow" presStyleLbl="node1" presStyleIdx="0" presStyleCnt="1"/>
      <dgm:spPr/>
    </dgm:pt>
  </dgm:ptLst>
  <dgm:cxnLst>
    <dgm:cxn modelId="{961CBC0D-D10A-45A2-BAFC-033BCD43BD0E}" type="presOf" srcId="{B56CC3BD-2950-41FE-9DEE-E700A41016EE}" destId="{99DDB2EA-66AE-4E15-B33C-C40B37738700}" srcOrd="0" destOrd="0" presId="urn:microsoft.com/office/officeart/2005/8/layout/hProcess3"/>
    <dgm:cxn modelId="{C33FF81A-DD93-454F-923A-9417111CF9ED}" srcId="{B56CC3BD-2950-41FE-9DEE-E700A41016EE}" destId="{0EAB792D-F73F-4D53-A1F7-9F63C53FA277}" srcOrd="0" destOrd="0" parTransId="{F37701B5-A2A0-4065-B855-E371F2CB3A22}" sibTransId="{189E9DF7-5CDC-44A0-A2C6-00F4A0D836EA}"/>
    <dgm:cxn modelId="{72F7852B-C52D-4FE5-8059-4D138F55FE97}" type="presOf" srcId="{0EAB792D-F73F-4D53-A1F7-9F63C53FA277}" destId="{BB43A849-7C8D-4CD7-84C5-3356FEED376D}" srcOrd="0" destOrd="0" presId="urn:microsoft.com/office/officeart/2005/8/layout/hProcess3"/>
    <dgm:cxn modelId="{D9F488B8-9ACF-484E-BEC3-3D8D8BEBC9F7}" type="presParOf" srcId="{99DDB2EA-66AE-4E15-B33C-C40B37738700}" destId="{243900A1-3A11-4D16-9474-33E202E82161}" srcOrd="0" destOrd="0" presId="urn:microsoft.com/office/officeart/2005/8/layout/hProcess3"/>
    <dgm:cxn modelId="{87D0EB26-2834-432B-AAF2-6B1478741DB5}" type="presParOf" srcId="{99DDB2EA-66AE-4E15-B33C-C40B37738700}" destId="{2910644F-DACD-4FC1-AFDD-BA931E39978C}" srcOrd="1" destOrd="0" presId="urn:microsoft.com/office/officeart/2005/8/layout/hProcess3"/>
    <dgm:cxn modelId="{3B1E9D77-86F4-4827-88EB-C0386C3364B9}" type="presParOf" srcId="{2910644F-DACD-4FC1-AFDD-BA931E39978C}" destId="{7B686A64-7768-4BB2-A36B-C160406BF085}" srcOrd="0" destOrd="0" presId="urn:microsoft.com/office/officeart/2005/8/layout/hProcess3"/>
    <dgm:cxn modelId="{4F576E45-7F5A-4CFD-AA2B-F88ECFF5AD15}" type="presParOf" srcId="{2910644F-DACD-4FC1-AFDD-BA931E39978C}" destId="{59D90A78-F405-490E-9C6A-FCADDA923D15}" srcOrd="1" destOrd="0" presId="urn:microsoft.com/office/officeart/2005/8/layout/hProcess3"/>
    <dgm:cxn modelId="{574337DC-EA84-4668-86B6-93B144FC8CAB}" type="presParOf" srcId="{59D90A78-F405-490E-9C6A-FCADDA923D15}" destId="{3EDEAA4F-3DCD-42D9-B5D7-4148A4C80499}" srcOrd="0" destOrd="0" presId="urn:microsoft.com/office/officeart/2005/8/layout/hProcess3"/>
    <dgm:cxn modelId="{84B2E57C-2C14-4312-B28E-DB48E14B15B1}" type="presParOf" srcId="{59D90A78-F405-490E-9C6A-FCADDA923D15}" destId="{BB43A849-7C8D-4CD7-84C5-3356FEED376D}" srcOrd="1" destOrd="0" presId="urn:microsoft.com/office/officeart/2005/8/layout/hProcess3"/>
    <dgm:cxn modelId="{CDB74069-8652-4790-B466-F769985BAC43}" type="presParOf" srcId="{59D90A78-F405-490E-9C6A-FCADDA923D15}" destId="{918973C0-F0C4-48A4-BAA0-5CF48E242461}" srcOrd="2" destOrd="0" presId="urn:microsoft.com/office/officeart/2005/8/layout/hProcess3"/>
    <dgm:cxn modelId="{83AFC9B9-B19A-4E99-85CD-8F3012C970C7}" type="presParOf" srcId="{59D90A78-F405-490E-9C6A-FCADDA923D15}" destId="{A71E1493-75EC-414F-82D7-ED079AF0644E}" srcOrd="3" destOrd="0" presId="urn:microsoft.com/office/officeart/2005/8/layout/hProcess3"/>
    <dgm:cxn modelId="{94710DD3-DEC8-4AB4-A8A6-37FF8A06A8BE}" type="presParOf" srcId="{2910644F-DACD-4FC1-AFDD-BA931E39978C}" destId="{852E4DA9-46D1-44C6-B205-10DB88DE8C2B}" srcOrd="2" destOrd="0" presId="urn:microsoft.com/office/officeart/2005/8/layout/hProcess3"/>
    <dgm:cxn modelId="{3C2417DC-1457-4F77-B3D5-4A66E785819D}" type="presParOf" srcId="{2910644F-DACD-4FC1-AFDD-BA931E39978C}" destId="{D10A7A7A-1D59-4658-B253-6275A4B8830C}" srcOrd="3" destOrd="0" presId="urn:microsoft.com/office/officeart/2005/8/layout/hProcess3"/>
    <dgm:cxn modelId="{9CD91AE5-9268-42B3-B3D7-FB7A0337F03D}" type="presParOf" srcId="{2910644F-DACD-4FC1-AFDD-BA931E39978C}" destId="{AAB18EF1-0170-4E74-ACD7-6775BA46CCF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18EF1-0170-4E74-ACD7-6775BA46CCF1}">
      <dsp:nvSpPr>
        <dsp:cNvPr id="0" name=""/>
        <dsp:cNvSpPr/>
      </dsp:nvSpPr>
      <dsp:spPr>
        <a:xfrm>
          <a:off x="0" y="183"/>
          <a:ext cx="3096345" cy="165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3A849-7C8D-4CD7-84C5-3356FEED376D}">
      <dsp:nvSpPr>
        <dsp:cNvPr id="0" name=""/>
        <dsp:cNvSpPr/>
      </dsp:nvSpPr>
      <dsp:spPr>
        <a:xfrm>
          <a:off x="0" y="399767"/>
          <a:ext cx="2536348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noProof="0" dirty="0">
              <a:solidFill>
                <a:schemeClr val="bg1"/>
              </a:solidFill>
            </a:rPr>
            <a:t>Services Provided</a:t>
          </a:r>
          <a:r>
            <a:rPr lang="pt-PT" sz="2000" b="1" kern="1200" dirty="0">
              <a:solidFill>
                <a:schemeClr val="bg1"/>
              </a:solidFill>
            </a:rPr>
            <a:t>:</a:t>
          </a:r>
        </a:p>
      </dsp:txBody>
      <dsp:txXfrm>
        <a:off x="0" y="399767"/>
        <a:ext cx="2536348" cy="82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18EF1-0170-4E74-ACD7-6775BA46CCF1}">
      <dsp:nvSpPr>
        <dsp:cNvPr id="0" name=""/>
        <dsp:cNvSpPr/>
      </dsp:nvSpPr>
      <dsp:spPr>
        <a:xfrm>
          <a:off x="0" y="108"/>
          <a:ext cx="3384376" cy="194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3A849-7C8D-4CD7-84C5-3356FEED376D}">
      <dsp:nvSpPr>
        <dsp:cNvPr id="0" name=""/>
        <dsp:cNvSpPr/>
      </dsp:nvSpPr>
      <dsp:spPr>
        <a:xfrm>
          <a:off x="147147" y="473131"/>
          <a:ext cx="2583188" cy="782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3520" rIns="0" bIns="2235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noProof="0" dirty="0"/>
            <a:t>Tax</a:t>
          </a:r>
          <a:r>
            <a:rPr lang="pt-PT" sz="2200" b="1" kern="1200" dirty="0"/>
            <a:t> </a:t>
          </a:r>
          <a:r>
            <a:rPr lang="en-GB" sz="2200" b="1" kern="1200" noProof="0" dirty="0"/>
            <a:t>System + Foreign Investors</a:t>
          </a:r>
          <a:r>
            <a:rPr lang="pt-PT" sz="2200" b="1" kern="1200" dirty="0"/>
            <a:t>:</a:t>
          </a:r>
        </a:p>
      </dsp:txBody>
      <dsp:txXfrm>
        <a:off x="147147" y="473131"/>
        <a:ext cx="2583188" cy="782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75AFF-C72D-4604-B6C4-33F630B743BC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57A02-F372-4E53-A21B-DF6668664E7D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21DC63-9C92-495F-B015-E937D68B3A95}" type="datetimeFigureOut">
              <a:rPr lang="pt-PT" smtClean="0"/>
              <a:pPr/>
              <a:t>13/09/2022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19C7E5-7C72-46AF-91CF-1E203D624E0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png"/><Relationship Id="rId4" Type="http://schemas.openxmlformats.org/officeDocument/2006/relationships/image" Target="../media/image5.emf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emf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73630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200" dirty="0"/>
          </a:p>
          <a:p>
            <a:pPr marL="109728" indent="0" algn="ctr">
              <a:buNone/>
            </a:pPr>
            <a:r>
              <a:rPr lang="en-GB" sz="2500" dirty="0"/>
              <a:t>Clarkson Hyde Global </a:t>
            </a:r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r>
              <a:rPr lang="en-GB" sz="2500" dirty="0"/>
              <a:t>Annual Conference</a:t>
            </a:r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r>
              <a:rPr lang="en-GB" sz="2500" dirty="0"/>
              <a:t>Lisbon</a:t>
            </a: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4000" dirty="0" err="1">
                <a:solidFill>
                  <a:schemeClr val="bg2">
                    <a:lumMod val="25000"/>
                  </a:schemeClr>
                </a:solidFill>
              </a:rPr>
              <a:t>Welcome</a:t>
            </a:r>
            <a:r>
              <a:rPr lang="pt-PT" sz="4000" dirty="0">
                <a:solidFill>
                  <a:schemeClr val="bg2">
                    <a:lumMod val="25000"/>
                  </a:schemeClr>
                </a:solidFill>
              </a:rPr>
              <a:t> to Portugal</a:t>
            </a: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13" name="Imagem 12" descr="Mapa Portugal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6526789" y="1988840"/>
            <a:ext cx="2617211" cy="460268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113971A-5FC6-C987-3891-78615AAFBD73}"/>
              </a:ext>
            </a:extLst>
          </p:cNvPr>
          <p:cNvSpPr txBox="1"/>
          <p:nvPr/>
        </p:nvSpPr>
        <p:spPr>
          <a:xfrm>
            <a:off x="6047656" y="5917661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14 – 16 September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736304"/>
          </a:xfrm>
        </p:spPr>
        <p:txBody>
          <a:bodyPr>
            <a:normAutofit/>
          </a:bodyPr>
          <a:lstStyle/>
          <a:p>
            <a:r>
              <a:rPr lang="en-GB" sz="2200" dirty="0"/>
              <a:t>Main Population Centres</a:t>
            </a:r>
          </a:p>
          <a:p>
            <a:endParaRPr lang="en-GB" sz="2200" dirty="0"/>
          </a:p>
          <a:p>
            <a:r>
              <a:rPr lang="en-GB" sz="2200" dirty="0"/>
              <a:t>Main Industries</a:t>
            </a:r>
          </a:p>
          <a:p>
            <a:endParaRPr lang="en-GB" sz="2200" dirty="0"/>
          </a:p>
          <a:p>
            <a:r>
              <a:rPr lang="en-GB" sz="2200" dirty="0"/>
              <a:t>Facts you may not know about Portugal</a:t>
            </a:r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bg2">
                    <a:lumMod val="25000"/>
                  </a:schemeClr>
                </a:solidFill>
              </a:rPr>
              <a:t>Portugal</a:t>
            </a: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A129C02-11B7-4A1B-9105-54E4726ED8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6061" y="1964720"/>
            <a:ext cx="2615411" cy="46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4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736304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Formed in 1979</a:t>
            </a:r>
          </a:p>
          <a:p>
            <a:endParaRPr lang="en-GB" sz="2200" dirty="0"/>
          </a:p>
          <a:p>
            <a:r>
              <a:rPr lang="en-GB" sz="2200" dirty="0"/>
              <a:t>Two offices – Lisbon and Algarve</a:t>
            </a:r>
          </a:p>
          <a:p>
            <a:endParaRPr lang="en-GB" sz="2200" dirty="0"/>
          </a:p>
          <a:p>
            <a:r>
              <a:rPr lang="en-GB" sz="2200" dirty="0"/>
              <a:t>1 Partner</a:t>
            </a:r>
          </a:p>
          <a:p>
            <a:endParaRPr lang="en-GB" sz="2200" dirty="0"/>
          </a:p>
          <a:p>
            <a:r>
              <a:rPr lang="en-GB" sz="2200" dirty="0"/>
              <a:t>7 Staff members</a:t>
            </a:r>
            <a:endParaRPr lang="pt-PT" sz="2800" dirty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2800" dirty="0">
                <a:solidFill>
                  <a:schemeClr val="bg2">
                    <a:lumMod val="25000"/>
                  </a:schemeClr>
                </a:solidFill>
              </a:rPr>
              <a:t>HK Consulting Ltd</a:t>
            </a: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7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342647" y="1268760"/>
            <a:ext cx="4344153" cy="4824536"/>
          </a:xfrm>
        </p:spPr>
        <p:txBody>
          <a:bodyPr>
            <a:noAutofit/>
          </a:bodyPr>
          <a:lstStyle/>
          <a:p>
            <a:r>
              <a:rPr lang="en-GB" sz="2400" dirty="0"/>
              <a:t>Accountancy</a:t>
            </a:r>
          </a:p>
          <a:p>
            <a:r>
              <a:rPr lang="en-GB" sz="2400" dirty="0"/>
              <a:t>Payroll</a:t>
            </a:r>
          </a:p>
          <a:p>
            <a:r>
              <a:rPr lang="en-GB" sz="2400" dirty="0"/>
              <a:t>Audit and Due Diligence</a:t>
            </a:r>
          </a:p>
          <a:p>
            <a:r>
              <a:rPr lang="en-GB" sz="2400" dirty="0"/>
              <a:t>Non Habitual Residence Status</a:t>
            </a:r>
          </a:p>
          <a:p>
            <a:r>
              <a:rPr lang="en-GB" sz="2400" dirty="0"/>
              <a:t>Investment Subsidy Applications</a:t>
            </a:r>
          </a:p>
          <a:p>
            <a:r>
              <a:rPr lang="en-GB" sz="2400" dirty="0"/>
              <a:t>Transfer Pricing </a:t>
            </a:r>
          </a:p>
          <a:p>
            <a:r>
              <a:rPr lang="en-GB" sz="2400" dirty="0"/>
              <a:t>Tax and VAT Representation</a:t>
            </a:r>
          </a:p>
          <a:p>
            <a:r>
              <a:rPr lang="en-GB" sz="2400" dirty="0"/>
              <a:t>Business Start Up</a:t>
            </a: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  <p:graphicFrame>
        <p:nvGraphicFramePr>
          <p:cNvPr id="2" name="Marcador de Posição de Conteúdo 12">
            <a:extLst>
              <a:ext uri="{FF2B5EF4-FFF2-40B4-BE49-F238E27FC236}">
                <a16:creationId xmlns:a16="http://schemas.microsoft.com/office/drawing/2014/main" id="{6B3EB76C-F938-477C-98BA-CCA5A4C8A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868851"/>
              </p:ext>
            </p:extLst>
          </p:nvPr>
        </p:nvGraphicFramePr>
        <p:xfrm>
          <a:off x="683568" y="1052736"/>
          <a:ext cx="309634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Imagem 6" descr="calculator.png">
            <a:extLst>
              <a:ext uri="{FF2B5EF4-FFF2-40B4-BE49-F238E27FC236}">
                <a16:creationId xmlns:a16="http://schemas.microsoft.com/office/drawing/2014/main" id="{20A9515E-39BA-2E0E-1C43-1D8E648D5FF6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31530" y="2924944"/>
            <a:ext cx="195118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9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12350FB2-D7FC-8E72-8A9F-CC26C6763ADE}"/>
              </a:ext>
            </a:extLst>
          </p:cNvPr>
          <p:cNvSpPr/>
          <p:nvPr/>
        </p:nvSpPr>
        <p:spPr>
          <a:xfrm rot="10800000">
            <a:off x="5508104" y="1556792"/>
            <a:ext cx="3168351" cy="1584000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4" name="Marcador de Posição de Conteúdo 18">
            <a:extLst>
              <a:ext uri="{FF2B5EF4-FFF2-40B4-BE49-F238E27FC236}">
                <a16:creationId xmlns:a16="http://schemas.microsoft.com/office/drawing/2014/main" id="{20428EE0-19FB-0CF9-591E-845D224B3D6E}"/>
              </a:ext>
            </a:extLst>
          </p:cNvPr>
          <p:cNvSpPr txBox="1">
            <a:spLocks/>
          </p:cNvSpPr>
          <p:nvPr/>
        </p:nvSpPr>
        <p:spPr>
          <a:xfrm>
            <a:off x="250528" y="1412776"/>
            <a:ext cx="5040560" cy="4536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2200" dirty="0"/>
          </a:p>
          <a:p>
            <a:pPr algn="just"/>
            <a:r>
              <a:rPr lang="en-GB" sz="1900" dirty="0"/>
              <a:t>Relocation Services for foreign individuals coming to Portugal</a:t>
            </a:r>
          </a:p>
          <a:p>
            <a:pPr algn="just">
              <a:buFont typeface="Wingdings 3"/>
              <a:buNone/>
            </a:pPr>
            <a:endParaRPr lang="en-GB" sz="1900" dirty="0"/>
          </a:p>
          <a:p>
            <a:pPr algn="just"/>
            <a:r>
              <a:rPr lang="en-GB" sz="1900" dirty="0"/>
              <a:t>Formation of foreign branches and companies in Portugal</a:t>
            </a:r>
          </a:p>
          <a:p>
            <a:pPr algn="just"/>
            <a:endParaRPr lang="en-GB" sz="1900" dirty="0"/>
          </a:p>
          <a:p>
            <a:pPr algn="just"/>
            <a:r>
              <a:rPr lang="en-GB" sz="1900" dirty="0"/>
              <a:t>Payroll services for non-resident entities</a:t>
            </a:r>
          </a:p>
          <a:p>
            <a:pPr algn="just">
              <a:buFont typeface="Wingdings 3"/>
              <a:buNone/>
            </a:pPr>
            <a:endParaRPr lang="en-GB" sz="1900" dirty="0"/>
          </a:p>
          <a:p>
            <a:pPr algn="just"/>
            <a:r>
              <a:rPr lang="en-US" sz="1900" dirty="0"/>
              <a:t>Acting as a proxy for non-resident foreign investors overseeing their businesses in Portugal</a:t>
            </a:r>
            <a:endParaRPr lang="pt-PT" sz="1900" dirty="0"/>
          </a:p>
        </p:txBody>
      </p:sp>
      <p:pic>
        <p:nvPicPr>
          <p:cNvPr id="11" name="Imagem 10" descr="pen_2.png">
            <a:extLst>
              <a:ext uri="{FF2B5EF4-FFF2-40B4-BE49-F238E27FC236}">
                <a16:creationId xmlns:a16="http://schemas.microsoft.com/office/drawing/2014/main" id="{55CEEA2A-4F2F-7B31-81E5-DC160140F20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3501008"/>
            <a:ext cx="1294998" cy="2420888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C226C1D8-ED85-E24F-FE34-C3CA93269ABC}"/>
              </a:ext>
            </a:extLst>
          </p:cNvPr>
          <p:cNvSpPr txBox="1"/>
          <p:nvPr/>
        </p:nvSpPr>
        <p:spPr>
          <a:xfrm>
            <a:off x="6372200" y="1916832"/>
            <a:ext cx="244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b="1" noProof="0" dirty="0">
              <a:solidFill>
                <a:schemeClr val="bg1"/>
              </a:solidFill>
            </a:endParaRPr>
          </a:p>
          <a:p>
            <a:r>
              <a:rPr lang="en-GB" sz="1800" b="1" noProof="0" dirty="0">
                <a:solidFill>
                  <a:schemeClr val="bg1"/>
                </a:solidFill>
              </a:rPr>
              <a:t>Specializations</a:t>
            </a:r>
            <a:r>
              <a:rPr lang="pt-PT" sz="1800" b="1" dirty="0">
                <a:solidFill>
                  <a:schemeClr val="bg1"/>
                </a:solidFill>
              </a:rPr>
              <a:t>:</a:t>
            </a:r>
            <a:endParaRPr lang="pt-P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2069879"/>
            <a:ext cx="8229600" cy="3807393"/>
          </a:xfrm>
        </p:spPr>
        <p:txBody>
          <a:bodyPr>
            <a:normAutofit/>
          </a:bodyPr>
          <a:lstStyle/>
          <a:p>
            <a:endParaRPr lang="en-GB" sz="2200" dirty="0"/>
          </a:p>
          <a:p>
            <a:r>
              <a:rPr lang="en-GB" sz="2200" dirty="0"/>
              <a:t>Website: www.hkconsulting.pt</a:t>
            </a:r>
          </a:p>
          <a:p>
            <a:endParaRPr lang="en-GB" sz="2200" dirty="0"/>
          </a:p>
          <a:p>
            <a:r>
              <a:rPr lang="en-GB" sz="2200" dirty="0"/>
              <a:t>Word of mouth referrals</a:t>
            </a:r>
          </a:p>
          <a:p>
            <a:pPr>
              <a:buNone/>
            </a:pPr>
            <a:endParaRPr lang="en-GB" sz="2200" dirty="0"/>
          </a:p>
          <a:p>
            <a:r>
              <a:rPr lang="en-GB" sz="2200" dirty="0"/>
              <a:t>Active presence in Chamber of Commerce meetings</a:t>
            </a:r>
          </a:p>
          <a:p>
            <a:pPr>
              <a:buNone/>
            </a:pPr>
            <a:endParaRPr lang="en-GB" sz="2200" dirty="0"/>
          </a:p>
          <a:p>
            <a:r>
              <a:rPr lang="en-US" sz="2200" dirty="0"/>
              <a:t>Cooperation on international projects with Clarkson Hyde Global</a:t>
            </a:r>
            <a:endParaRPr lang="pt-PT" sz="2200" dirty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Main Sources of Work</a:t>
            </a:r>
            <a:endParaRPr lang="pt-P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15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Income Tax (IRS)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Corporation Tax (IRC)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Value Added Tax (IVA)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Taxation of Non-Residents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Golden Permit Programme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Property Taxes (IMI and IMT)</a:t>
            </a:r>
          </a:p>
          <a:p>
            <a:r>
              <a:rPr lang="en-GB" sz="2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Inheritance Taxes</a:t>
            </a:r>
            <a:endParaRPr lang="en-GB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pt-PT" dirty="0"/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graphicFrame>
        <p:nvGraphicFramePr>
          <p:cNvPr id="13" name="Marcador de Posição de Conteúdo 12"/>
          <p:cNvGraphicFramePr>
            <a:graphicFrameLocks noGrp="1"/>
          </p:cNvGraphicFramePr>
          <p:nvPr>
            <p:ph sz="half" idx="1"/>
          </p:nvPr>
        </p:nvGraphicFramePr>
        <p:xfrm>
          <a:off x="539552" y="1556792"/>
          <a:ext cx="33843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4" name="Imagem 13" descr="calculator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75656" y="4005064"/>
            <a:ext cx="2532975" cy="198032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5933138-8C3A-FDBA-FB35-CD9FDF1120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e Conteúdo 18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736304"/>
          </a:xfrm>
        </p:spPr>
        <p:txBody>
          <a:bodyPr>
            <a:normAutofit/>
          </a:bodyPr>
          <a:lstStyle/>
          <a:p>
            <a:r>
              <a:rPr lang="en-US" sz="2200" dirty="0"/>
              <a:t>Overwhelmingly expatriate investors in Portugal</a:t>
            </a:r>
          </a:p>
          <a:p>
            <a:endParaRPr lang="en-GB" sz="2200" dirty="0"/>
          </a:p>
          <a:p>
            <a:r>
              <a:rPr lang="en-GB" sz="2200" dirty="0"/>
              <a:t>Subsidiaries of multinationals</a:t>
            </a:r>
          </a:p>
          <a:p>
            <a:endParaRPr lang="en-GB" sz="2200" dirty="0"/>
          </a:p>
          <a:p>
            <a:r>
              <a:rPr lang="en-GB" sz="2200" dirty="0"/>
              <a:t>Retirees</a:t>
            </a:r>
            <a:endParaRPr lang="pt-PT" sz="2800" dirty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pt-PT" sz="2800" dirty="0" err="1">
                <a:solidFill>
                  <a:schemeClr val="bg2">
                    <a:lumMod val="25000"/>
                  </a:schemeClr>
                </a:solidFill>
              </a:rPr>
              <a:t>Clients</a:t>
            </a:r>
            <a:endParaRPr lang="pt-P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6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4320480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you,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Andrew Kennard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agem 7" descr="logo HK Consult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1"/>
            <a:ext cx="1368152" cy="999080"/>
          </a:xfrm>
          <a:prstGeom prst="rect">
            <a:avLst/>
          </a:prstGeom>
        </p:spPr>
      </p:pic>
      <p:pic>
        <p:nvPicPr>
          <p:cNvPr id="75778" name="Picture 2" descr="http://www.hkconsulting.pt/images/signature/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0834" cy="1268760"/>
          </a:xfrm>
          <a:prstGeom prst="rect">
            <a:avLst/>
          </a:prstGeom>
          <a:noFill/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3E73859-AE75-9775-4913-39CC1AA09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394" y="28050"/>
            <a:ext cx="1256187" cy="11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37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189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Confluência</vt:lpstr>
      <vt:lpstr>Welcome to Portugal</vt:lpstr>
      <vt:lpstr>Portugal</vt:lpstr>
      <vt:lpstr>HK Consulting Ltd</vt:lpstr>
      <vt:lpstr>PowerPoint Presentation</vt:lpstr>
      <vt:lpstr>PowerPoint Presentation</vt:lpstr>
      <vt:lpstr>Main Sources of Work</vt:lpstr>
      <vt:lpstr>PowerPoint Presentation</vt:lpstr>
      <vt:lpstr>Clients</vt:lpstr>
      <vt:lpstr>Thank you,  Andrew Kennard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Patricia Faisca</dc:creator>
  <cp:lastModifiedBy>Carly Haines</cp:lastModifiedBy>
  <cp:revision>41</cp:revision>
  <dcterms:created xsi:type="dcterms:W3CDTF">2017-10-18T10:47:43Z</dcterms:created>
  <dcterms:modified xsi:type="dcterms:W3CDTF">2022-09-13T07:43:37Z</dcterms:modified>
</cp:coreProperties>
</file>